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56" d="100"/>
          <a:sy n="56" d="100"/>
        </p:scale>
        <p:origin x="102"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152E229-13F1-4117-A4CA-33208F6906DB}"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276150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52E229-13F1-4117-A4CA-33208F6906DB}"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80080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52E229-13F1-4117-A4CA-33208F6906DB}"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2416170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52E229-13F1-4117-A4CA-33208F6906DB}"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3947961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52E229-13F1-4117-A4CA-33208F6906DB}" type="datetimeFigureOut">
              <a:rPr lang="en-GB" smtClean="0"/>
              <a:t>04/02/2019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138914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152E229-13F1-4117-A4CA-33208F6906DB}" type="datetimeFigureOut">
              <a:rPr lang="en-GB" smtClean="0"/>
              <a:t>04/02/2019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4095156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152E229-13F1-4117-A4CA-33208F6906DB}" type="datetimeFigureOut">
              <a:rPr lang="en-GB" smtClean="0"/>
              <a:t>04/02/2019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2835971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152E229-13F1-4117-A4CA-33208F6906DB}" type="datetimeFigureOut">
              <a:rPr lang="en-GB" smtClean="0"/>
              <a:t>04/02/2019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3393930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2E229-13F1-4117-A4CA-33208F6906DB}" type="datetimeFigureOut">
              <a:rPr lang="en-GB" smtClean="0"/>
              <a:t>04/02/2019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109769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52E229-13F1-4117-A4CA-33208F6906DB}" type="datetimeFigureOut">
              <a:rPr lang="en-GB" smtClean="0"/>
              <a:t>04/02/2019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275535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52E229-13F1-4117-A4CA-33208F6906DB}" type="datetimeFigureOut">
              <a:rPr lang="en-GB" smtClean="0"/>
              <a:t>04/02/2019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389622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2E229-13F1-4117-A4CA-33208F6906DB}" type="datetimeFigureOut">
              <a:rPr lang="en-GB" smtClean="0"/>
              <a:t>04/02/2019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084873-1643-4B22-89B2-F49511797EC9}" type="slidenum">
              <a:rPr lang="en-GB" smtClean="0"/>
              <a:t>‹#›</a:t>
            </a:fld>
            <a:endParaRPr lang="en-GB"/>
          </a:p>
        </p:txBody>
      </p:sp>
    </p:spTree>
    <p:extLst>
      <p:ext uri="{BB962C8B-B14F-4D97-AF65-F5344CB8AC3E}">
        <p14:creationId xmlns:p14="http://schemas.microsoft.com/office/powerpoint/2010/main" val="5089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Freedom of Expression and the Right to be Safe</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38973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Antisemitism and Islamophobia</a:t>
            </a:r>
            <a:br>
              <a:rPr lang="en-GB" dirty="0"/>
            </a:br>
            <a:endParaRPr lang="en-GB" dirty="0"/>
          </a:p>
        </p:txBody>
      </p:sp>
      <p:sp>
        <p:nvSpPr>
          <p:cNvPr id="3" name="Content Placeholder 2"/>
          <p:cNvSpPr>
            <a:spLocks noGrp="1"/>
          </p:cNvSpPr>
          <p:nvPr>
            <p:ph idx="1"/>
          </p:nvPr>
        </p:nvSpPr>
        <p:spPr/>
        <p:txBody>
          <a:bodyPr>
            <a:normAutofit/>
          </a:bodyPr>
          <a:lstStyle/>
          <a:p>
            <a:pPr marL="0" indent="0" algn="ctr">
              <a:buNone/>
            </a:pPr>
            <a:endParaRPr lang="en-GB" dirty="0"/>
          </a:p>
          <a:p>
            <a:pPr marL="0" indent="0" algn="ctr">
              <a:buNone/>
            </a:pPr>
            <a:r>
              <a:rPr lang="en-GB" b="1" dirty="0"/>
              <a:t>Activity 2</a:t>
            </a:r>
            <a:endParaRPr lang="en-GB" dirty="0"/>
          </a:p>
          <a:p>
            <a:r>
              <a:rPr lang="en-GB" dirty="0"/>
              <a:t>When studying topic such as Israel and Palestine, which some regard as controversial or emotional, it is important to be aware of the language you use and the attitudes you adopt.</a:t>
            </a:r>
          </a:p>
          <a:p>
            <a:r>
              <a:rPr lang="en-GB" dirty="0"/>
              <a:t>Read the information on antisemitism and Islamophobia and prepare a set of ground rules to ensure that within or out with the classroom you respect the rights and opinions of others.</a:t>
            </a:r>
          </a:p>
          <a:p>
            <a:pPr algn="ctr"/>
            <a:endParaRPr lang="en-GB" dirty="0"/>
          </a:p>
        </p:txBody>
      </p:sp>
    </p:spTree>
    <p:extLst>
      <p:ext uri="{BB962C8B-B14F-4D97-AF65-F5344CB8AC3E}">
        <p14:creationId xmlns:p14="http://schemas.microsoft.com/office/powerpoint/2010/main" val="1133259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definitions</a:t>
            </a:r>
            <a:endParaRPr lang="en-GB" dirty="0"/>
          </a:p>
        </p:txBody>
      </p:sp>
      <p:sp>
        <p:nvSpPr>
          <p:cNvPr id="3" name="Content Placeholder 2"/>
          <p:cNvSpPr>
            <a:spLocks noGrp="1"/>
          </p:cNvSpPr>
          <p:nvPr>
            <p:ph idx="1"/>
          </p:nvPr>
        </p:nvSpPr>
        <p:spPr/>
        <p:txBody>
          <a:bodyPr>
            <a:normAutofit/>
          </a:bodyPr>
          <a:lstStyle/>
          <a:p>
            <a:pPr marL="0" indent="0" algn="ctr">
              <a:buNone/>
            </a:pPr>
            <a:endParaRPr lang="en-GB" b="1" dirty="0"/>
          </a:p>
          <a:p>
            <a:pPr marL="0" indent="0">
              <a:buNone/>
            </a:pPr>
            <a:r>
              <a:rPr lang="en-GB" dirty="0"/>
              <a:t>Oxford dictionary      </a:t>
            </a:r>
          </a:p>
          <a:p>
            <a:pPr marL="0" indent="0">
              <a:buNone/>
            </a:pPr>
            <a:endParaRPr lang="en-GB" dirty="0"/>
          </a:p>
          <a:p>
            <a:r>
              <a:rPr lang="en-GB" dirty="0"/>
              <a:t>Anti- Semitism: Hostility to or discrimination against Jews.   </a:t>
            </a:r>
          </a:p>
          <a:p>
            <a:pPr marL="0" indent="0">
              <a:buNone/>
            </a:pPr>
            <a:r>
              <a:rPr lang="en-GB" dirty="0"/>
              <a:t>  </a:t>
            </a:r>
          </a:p>
          <a:p>
            <a:r>
              <a:rPr lang="en-GB" dirty="0"/>
              <a:t>Islamophobia: Dislike of or prejudice against Islam or Muslims, especially as a political force.</a:t>
            </a:r>
          </a:p>
          <a:p>
            <a:endParaRPr lang="en-GB" dirty="0"/>
          </a:p>
        </p:txBody>
      </p:sp>
    </p:spTree>
    <p:extLst>
      <p:ext uri="{BB962C8B-B14F-4D97-AF65-F5344CB8AC3E}">
        <p14:creationId xmlns:p14="http://schemas.microsoft.com/office/powerpoint/2010/main" val="2542377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definitions</a:t>
            </a:r>
            <a:endParaRPr lang="en-GB" dirty="0"/>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buNone/>
            </a:pPr>
            <a:r>
              <a:rPr lang="en-GB" dirty="0"/>
              <a:t>See the accompanying information sheets for fuller definitions of    anti-Semitism and Islamophobia.</a:t>
            </a:r>
          </a:p>
          <a:p>
            <a:pPr marL="0" indent="0">
              <a:buNone/>
            </a:pPr>
            <a:endParaRPr lang="en-GB" dirty="0"/>
          </a:p>
        </p:txBody>
      </p:sp>
    </p:spTree>
    <p:extLst>
      <p:ext uri="{BB962C8B-B14F-4D97-AF65-F5344CB8AC3E}">
        <p14:creationId xmlns:p14="http://schemas.microsoft.com/office/powerpoint/2010/main" val="4010140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 Examples</a:t>
            </a:r>
            <a:br>
              <a:rPr lang="en-GB" b="1" dirty="0"/>
            </a:br>
            <a:r>
              <a:rPr lang="en-GB" b="1" dirty="0"/>
              <a:t>1  Islamophobia</a:t>
            </a:r>
            <a:endParaRPr lang="en-GB" dirty="0"/>
          </a:p>
        </p:txBody>
      </p:sp>
      <p:sp>
        <p:nvSpPr>
          <p:cNvPr id="3" name="Content Placeholder 2"/>
          <p:cNvSpPr>
            <a:spLocks noGrp="1"/>
          </p:cNvSpPr>
          <p:nvPr>
            <p:ph idx="1"/>
          </p:nvPr>
        </p:nvSpPr>
        <p:spPr/>
        <p:txBody>
          <a:bodyPr>
            <a:normAutofit/>
          </a:bodyPr>
          <a:lstStyle/>
          <a:p>
            <a:pPr marL="0" indent="0">
              <a:buNone/>
            </a:pPr>
            <a:endParaRPr lang="en-GB" b="1" dirty="0"/>
          </a:p>
          <a:p>
            <a:pPr marL="0" indent="0">
              <a:buNone/>
            </a:pPr>
            <a:r>
              <a:rPr lang="en-GB" i="1" dirty="0"/>
              <a:t>Humza </a:t>
            </a:r>
            <a:r>
              <a:rPr lang="en-GB" i="1" dirty="0" err="1"/>
              <a:t>Yousaf</a:t>
            </a:r>
            <a:r>
              <a:rPr lang="en-GB" i="1" dirty="0"/>
              <a:t>, Scotland's minister for international development, has claimed that the level of Islamophobia and fear currently being felt by Muslims in Scotland has not been so intense since the 9/11 attacks on the twin towers in New York.                                                                                        </a:t>
            </a:r>
            <a:r>
              <a:rPr lang="en-GB" i="1" dirty="0" err="1"/>
              <a:t>Yousaf</a:t>
            </a:r>
            <a:r>
              <a:rPr lang="en-GB" i="1" dirty="0"/>
              <a:t>, an SNP MSP for Glasgow Pollok, said that he had faced a barrage of intense abuse online, including threats of physical violence, which are being investigated by the police as hate crimes. </a:t>
            </a:r>
            <a:endParaRPr lang="en-GB" dirty="0"/>
          </a:p>
          <a:p>
            <a:pPr marL="0" indent="0" algn="r">
              <a:buNone/>
            </a:pPr>
            <a:r>
              <a:rPr lang="en-GB" dirty="0"/>
              <a:t>Herald Scotland Newspaper December 2015</a:t>
            </a:r>
          </a:p>
          <a:p>
            <a:endParaRPr lang="en-GB" dirty="0"/>
          </a:p>
        </p:txBody>
      </p:sp>
    </p:spTree>
    <p:extLst>
      <p:ext uri="{BB962C8B-B14F-4D97-AF65-F5344CB8AC3E}">
        <p14:creationId xmlns:p14="http://schemas.microsoft.com/office/powerpoint/2010/main" val="207631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Antisemitism and Islamophobia - Examples</a:t>
            </a:r>
            <a:br>
              <a:rPr lang="en-GB" b="1" dirty="0"/>
            </a:br>
            <a:r>
              <a:rPr lang="en-GB" b="1" dirty="0"/>
              <a:t>1  Islamophobia</a:t>
            </a:r>
            <a:br>
              <a:rPr lang="en-GB" dirty="0"/>
            </a:br>
            <a:endParaRPr lang="en-GB" dirty="0"/>
          </a:p>
        </p:txBody>
      </p:sp>
      <p:sp>
        <p:nvSpPr>
          <p:cNvPr id="3" name="Content Placeholder 2"/>
          <p:cNvSpPr>
            <a:spLocks noGrp="1"/>
          </p:cNvSpPr>
          <p:nvPr>
            <p:ph idx="1"/>
          </p:nvPr>
        </p:nvSpPr>
        <p:spPr/>
        <p:txBody>
          <a:bodyPr>
            <a:normAutofit fontScale="92500"/>
          </a:bodyPr>
          <a:lstStyle/>
          <a:p>
            <a:pPr marL="0" indent="0">
              <a:buNone/>
            </a:pPr>
            <a:r>
              <a:rPr lang="en-GB" i="1" dirty="0"/>
              <a:t>There has been a spike in religiously motivated hate crime since the terror attacks on Paris, police in Scotland have warned.                                                                                                                                       Deputy Chief Constable of Police Scotland, Iain Livingstone, issued a statement today warning that such attacks would not be tolerated.                                                                                                                 He said: "Police Scotland have investigated instances of crime since the events in Paris on Friday that have been motivated by religious hatred.                                                                                                           "These crimes have been both online and in public. Arrests have been made.”                                                    </a:t>
            </a:r>
          </a:p>
          <a:p>
            <a:pPr marL="0" indent="0">
              <a:buNone/>
            </a:pPr>
            <a:r>
              <a:rPr lang="en-GB" i="1" dirty="0"/>
              <a:t>"Police Scotland will not tolerate any form of hate crime and I urge everyone across the country to continue working together to ensure that no one feels threatened or marginalised.’</a:t>
            </a:r>
            <a:endParaRPr lang="en-GB" dirty="0"/>
          </a:p>
          <a:p>
            <a:pPr marL="0" indent="0" algn="r">
              <a:buNone/>
            </a:pPr>
            <a:r>
              <a:rPr lang="en-GB" dirty="0"/>
              <a:t>Independent newspaper November 2015</a:t>
            </a:r>
          </a:p>
          <a:p>
            <a:endParaRPr lang="en-GB" dirty="0"/>
          </a:p>
        </p:txBody>
      </p:sp>
    </p:spTree>
    <p:extLst>
      <p:ext uri="{BB962C8B-B14F-4D97-AF65-F5344CB8AC3E}">
        <p14:creationId xmlns:p14="http://schemas.microsoft.com/office/powerpoint/2010/main" val="2485313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Antisemitism and Islamophobia - Examples</a:t>
            </a:r>
            <a:br>
              <a:rPr lang="en-GB" b="1" dirty="0"/>
            </a:br>
            <a:r>
              <a:rPr lang="en-GB" b="1" dirty="0"/>
              <a:t>1  Islamophobia</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i="1" dirty="0"/>
              <a:t>A majority of Muslim pupils from Scottish schools have experienced Islamophobia, new research shows.                                                                                                                                                                            A study of pupils from different religious and ethnic backgrounds found Muslims had been routinely called “terrorists” and “Pakis”.                                                                                                                         The survey found similar abuse was directed at other groups including black refugees from Somalia and Sikhs. In one case, catering staff at a Catholic secondary in Glasgow asked a boy from a Catholic Indian family why he was eating during the fast of Ramadan despite the fact he regularly attended mass at the school. </a:t>
            </a:r>
            <a:endParaRPr lang="en-GB" dirty="0"/>
          </a:p>
          <a:p>
            <a:pPr marL="0" indent="0" algn="r">
              <a:buNone/>
            </a:pPr>
            <a:r>
              <a:rPr lang="en-GB" dirty="0"/>
              <a:t>Herald Scotland newspaper October 2015</a:t>
            </a:r>
          </a:p>
          <a:p>
            <a:endParaRPr lang="en-GB" dirty="0"/>
          </a:p>
        </p:txBody>
      </p:sp>
    </p:spTree>
    <p:extLst>
      <p:ext uri="{BB962C8B-B14F-4D97-AF65-F5344CB8AC3E}">
        <p14:creationId xmlns:p14="http://schemas.microsoft.com/office/powerpoint/2010/main" val="35985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Antisemitism and Islamophobia - Examples</a:t>
            </a:r>
            <a:br>
              <a:rPr lang="en-GB" b="1" dirty="0"/>
            </a:br>
            <a:r>
              <a:rPr lang="en-GB" b="1" dirty="0"/>
              <a:t>2  Antisemitism</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i="1" dirty="0"/>
              <a:t>In the last week, </a:t>
            </a:r>
            <a:r>
              <a:rPr lang="en-GB" i="1" dirty="0" err="1"/>
              <a:t>SCoJeC</a:t>
            </a:r>
            <a:r>
              <a:rPr lang="en-GB" i="1" dirty="0"/>
              <a:t> has received around 25 reports relating to at least 12 separate </a:t>
            </a:r>
            <a:r>
              <a:rPr lang="en-GB" i="1" dirty="0" err="1"/>
              <a:t>antisemitic</a:t>
            </a:r>
            <a:r>
              <a:rPr lang="en-GB" i="1" dirty="0"/>
              <a:t> incidents, almost as many as in the whole of 2013. Incidents that have been reported to the police include threatening phone-calls, e-mails, and graffiti on synagogues, as well as two cases of incitement to break the criminal law.</a:t>
            </a:r>
            <a:endParaRPr lang="en-GB" dirty="0"/>
          </a:p>
          <a:p>
            <a:pPr marL="0" indent="0" algn="r">
              <a:buNone/>
            </a:pPr>
            <a:r>
              <a:rPr lang="en-GB" i="1" dirty="0"/>
              <a:t> </a:t>
            </a:r>
            <a:r>
              <a:rPr lang="en-GB" dirty="0"/>
              <a:t>Scottish Council of Jewish Communities August 2014</a:t>
            </a:r>
          </a:p>
        </p:txBody>
      </p:sp>
    </p:spTree>
    <p:extLst>
      <p:ext uri="{BB962C8B-B14F-4D97-AF65-F5344CB8AC3E}">
        <p14:creationId xmlns:p14="http://schemas.microsoft.com/office/powerpoint/2010/main" val="3588278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 Examples</a:t>
            </a:r>
            <a:br>
              <a:rPr lang="en-GB" b="1" dirty="0"/>
            </a:br>
            <a:r>
              <a:rPr lang="en-GB" b="1" dirty="0"/>
              <a:t>2  Antisemitism</a:t>
            </a:r>
          </a:p>
        </p:txBody>
      </p:sp>
      <p:sp>
        <p:nvSpPr>
          <p:cNvPr id="3" name="Content Placeholder 2"/>
          <p:cNvSpPr>
            <a:spLocks noGrp="1"/>
          </p:cNvSpPr>
          <p:nvPr>
            <p:ph idx="1"/>
          </p:nvPr>
        </p:nvSpPr>
        <p:spPr/>
        <p:txBody>
          <a:bodyPr>
            <a:normAutofit/>
          </a:bodyPr>
          <a:lstStyle/>
          <a:p>
            <a:pPr marL="0" indent="0">
              <a:buNone/>
            </a:pPr>
            <a:endParaRPr lang="en-GB" i="1" dirty="0"/>
          </a:p>
          <a:p>
            <a:pPr marL="0" indent="0">
              <a:buNone/>
            </a:pPr>
            <a:r>
              <a:rPr lang="en-GB" i="1" dirty="0"/>
              <a:t>The conflict in Gaza and Israel led to a record number of anti-Semitic hate incidents in the UK last year, figures released by a charity have shown.</a:t>
            </a:r>
            <a:endParaRPr lang="en-GB" dirty="0"/>
          </a:p>
          <a:p>
            <a:pPr marL="0" indent="0" algn="r">
              <a:buNone/>
            </a:pPr>
            <a:r>
              <a:rPr lang="en-GB" dirty="0"/>
              <a:t>The Huffington Post February 2015</a:t>
            </a:r>
          </a:p>
          <a:p>
            <a:endParaRPr lang="en-GB" dirty="0"/>
          </a:p>
        </p:txBody>
      </p:sp>
    </p:spTree>
    <p:extLst>
      <p:ext uri="{BB962C8B-B14F-4D97-AF65-F5344CB8AC3E}">
        <p14:creationId xmlns:p14="http://schemas.microsoft.com/office/powerpoint/2010/main" val="4098369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 Examples</a:t>
            </a:r>
            <a:br>
              <a:rPr lang="en-GB" b="1" dirty="0"/>
            </a:br>
            <a:r>
              <a:rPr lang="en-GB" b="1" dirty="0"/>
              <a:t>2  Antisemitism</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i="1" dirty="0"/>
              <a:t>Jewish students at universities are "denying or hiding" their identity because of discrimination, according to new claims. </a:t>
            </a:r>
            <a:endParaRPr lang="en-GB" dirty="0"/>
          </a:p>
          <a:p>
            <a:pPr marL="0" indent="0">
              <a:buNone/>
            </a:pPr>
            <a:r>
              <a:rPr lang="en-GB" i="1" dirty="0"/>
              <a:t>The Scottish Council of Jewish Communities (</a:t>
            </a:r>
            <a:r>
              <a:rPr lang="en-GB" i="1" dirty="0" err="1"/>
              <a:t>Scojec</a:t>
            </a:r>
            <a:r>
              <a:rPr lang="en-GB" i="1" dirty="0"/>
              <a:t>) said it had evidence university staff had criticised student work on Israel because they did not agree with the point of view being expressed. </a:t>
            </a:r>
            <a:endParaRPr lang="en-GB" dirty="0"/>
          </a:p>
          <a:p>
            <a:pPr marL="0" indent="0">
              <a:buNone/>
            </a:pPr>
            <a:r>
              <a:rPr lang="en-GB" i="1" dirty="0"/>
              <a:t>The council, which is the representative body for Jewish communities across Scotland, also said Jewish students had been "hounded" for not attending medical lectures on the Jewish Sabbath, which begins at nightfall on Friday evening. </a:t>
            </a:r>
            <a:endParaRPr lang="en-GB" dirty="0"/>
          </a:p>
          <a:p>
            <a:pPr marL="0" indent="0">
              <a:buNone/>
            </a:pPr>
            <a:r>
              <a:rPr lang="en-GB" i="1" dirty="0"/>
              <a:t>One student told </a:t>
            </a:r>
            <a:r>
              <a:rPr lang="en-GB" i="1" dirty="0" err="1"/>
              <a:t>Scojec</a:t>
            </a:r>
            <a:r>
              <a:rPr lang="en-GB" i="1" dirty="0"/>
              <a:t>: "I was told by my university that either I sit exams on Shabbat or I fail." </a:t>
            </a:r>
            <a:endParaRPr lang="en-GB" dirty="0"/>
          </a:p>
          <a:p>
            <a:pPr marL="0" indent="0" algn="r">
              <a:buNone/>
            </a:pPr>
            <a:r>
              <a:rPr lang="en-GB" dirty="0"/>
              <a:t>Herald Scotland newspaper November 2015</a:t>
            </a:r>
          </a:p>
          <a:p>
            <a:endParaRPr lang="en-GB" dirty="0"/>
          </a:p>
        </p:txBody>
      </p:sp>
    </p:spTree>
    <p:extLst>
      <p:ext uri="{BB962C8B-B14F-4D97-AF65-F5344CB8AC3E}">
        <p14:creationId xmlns:p14="http://schemas.microsoft.com/office/powerpoint/2010/main" val="1567486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Speech and Expression</a:t>
            </a:r>
            <a:br>
              <a:rPr lang="en-GB" dirty="0"/>
            </a:br>
            <a:endParaRPr lang="en-GB" dirty="0"/>
          </a:p>
        </p:txBody>
      </p:sp>
      <p:sp>
        <p:nvSpPr>
          <p:cNvPr id="3" name="Content Placeholder 2"/>
          <p:cNvSpPr>
            <a:spLocks noGrp="1"/>
          </p:cNvSpPr>
          <p:nvPr>
            <p:ph idx="1"/>
          </p:nvPr>
        </p:nvSpPr>
        <p:spPr/>
        <p:txBody>
          <a:bodyPr>
            <a:normAutofit/>
          </a:bodyPr>
          <a:lstStyle/>
          <a:p>
            <a:pPr marL="0" indent="0" algn="ctr">
              <a:buNone/>
            </a:pPr>
            <a:endParaRPr lang="en-GB" dirty="0"/>
          </a:p>
          <a:p>
            <a:pPr marL="0" indent="0" algn="ctr">
              <a:buNone/>
            </a:pPr>
            <a:endParaRPr lang="en-GB" dirty="0"/>
          </a:p>
          <a:p>
            <a:pPr marL="0" indent="0" algn="ctr">
              <a:buNone/>
            </a:pPr>
            <a:r>
              <a:rPr lang="en-GB" dirty="0"/>
              <a:t>Following the destruction and suffering of World War II, the United Nations drafted the Universal Declaration of Human Rights(UDHR) to try to create a more just world. The UDHR is based on 4 fundamental freedoms:</a:t>
            </a:r>
          </a:p>
          <a:p>
            <a:pPr marL="0" indent="0" algn="ctr">
              <a:buNone/>
            </a:pPr>
            <a:r>
              <a:rPr lang="en-GB" dirty="0"/>
              <a:t>Freedom of speech and expression, freedom of religion, freedom from want and freedom from fear.</a:t>
            </a:r>
          </a:p>
          <a:p>
            <a:pPr algn="ctr"/>
            <a:endParaRPr lang="en-GB" dirty="0"/>
          </a:p>
        </p:txBody>
      </p:sp>
    </p:spTree>
    <p:extLst>
      <p:ext uri="{BB962C8B-B14F-4D97-AF65-F5344CB8AC3E}">
        <p14:creationId xmlns:p14="http://schemas.microsoft.com/office/powerpoint/2010/main" val="2515329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Speech and Expression</a:t>
            </a:r>
            <a:endParaRPr lang="en-GB" dirty="0"/>
          </a:p>
        </p:txBody>
      </p:sp>
      <p:sp>
        <p:nvSpPr>
          <p:cNvPr id="3" name="Content Placeholder 2"/>
          <p:cNvSpPr>
            <a:spLocks noGrp="1"/>
          </p:cNvSpPr>
          <p:nvPr>
            <p:ph idx="1"/>
          </p:nvPr>
        </p:nvSpPr>
        <p:spPr/>
        <p:txBody>
          <a:bodyPr>
            <a:normAutofit/>
          </a:bodyPr>
          <a:lstStyle/>
          <a:p>
            <a:pPr marL="0" indent="0" algn="ctr">
              <a:buNone/>
            </a:pPr>
            <a:endParaRPr lang="en-GB" b="1" dirty="0"/>
          </a:p>
          <a:p>
            <a:pPr marL="0" indent="0" algn="ctr">
              <a:buNone/>
            </a:pPr>
            <a:endParaRPr lang="en-GB" b="1" dirty="0"/>
          </a:p>
          <a:p>
            <a:pPr marL="0" indent="0" algn="ctr">
              <a:buNone/>
            </a:pPr>
            <a:endParaRPr lang="en-GB" b="1" dirty="0"/>
          </a:p>
          <a:p>
            <a:pPr marL="0" indent="0" algn="ctr">
              <a:buNone/>
            </a:pPr>
            <a:r>
              <a:rPr lang="en-GB" dirty="0"/>
              <a:t>The first of these, freedom of speech and expression, is fundamental to any democracy.</a:t>
            </a:r>
          </a:p>
          <a:p>
            <a:endParaRPr lang="en-GB" dirty="0"/>
          </a:p>
        </p:txBody>
      </p:sp>
    </p:spTree>
    <p:extLst>
      <p:ext uri="{BB962C8B-B14F-4D97-AF65-F5344CB8AC3E}">
        <p14:creationId xmlns:p14="http://schemas.microsoft.com/office/powerpoint/2010/main" val="16514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Speech and Expression</a:t>
            </a:r>
            <a:endParaRPr lang="en-GB" dirty="0"/>
          </a:p>
        </p:txBody>
      </p:sp>
      <p:sp>
        <p:nvSpPr>
          <p:cNvPr id="3" name="Content Placeholder 2"/>
          <p:cNvSpPr>
            <a:spLocks noGrp="1"/>
          </p:cNvSpPr>
          <p:nvPr>
            <p:ph idx="1"/>
          </p:nvPr>
        </p:nvSpPr>
        <p:spPr/>
        <p:txBody>
          <a:bodyPr/>
          <a:lstStyle/>
          <a:p>
            <a:pPr marL="0" indent="0">
              <a:buNone/>
            </a:pPr>
            <a:r>
              <a:rPr lang="en-GB" dirty="0"/>
              <a:t>Article 19 of the UDHR guarantees the right of freedom of expression which is not only important in its own right but is essential if other human rights are to be achieved. </a:t>
            </a:r>
          </a:p>
          <a:p>
            <a:pPr marL="0" indent="0">
              <a:buNone/>
            </a:pPr>
            <a:r>
              <a:rPr lang="en-GB" dirty="0"/>
              <a:t>Article 19 envisages a world where people are free to:</a:t>
            </a:r>
          </a:p>
          <a:p>
            <a:pPr lvl="0"/>
            <a:r>
              <a:rPr lang="en-GB" dirty="0"/>
              <a:t>Speak their opinions;</a:t>
            </a:r>
          </a:p>
          <a:p>
            <a:pPr lvl="0"/>
            <a:r>
              <a:rPr lang="en-GB" dirty="0"/>
              <a:t>Participate in decision making; and</a:t>
            </a:r>
          </a:p>
          <a:p>
            <a:pPr lvl="0"/>
            <a:r>
              <a:rPr lang="en-GB" dirty="0"/>
              <a:t>Make informed choices about their lives.</a:t>
            </a:r>
          </a:p>
          <a:p>
            <a:pPr marL="0" indent="0">
              <a:buNone/>
            </a:pPr>
            <a:endParaRPr lang="en-GB" dirty="0"/>
          </a:p>
        </p:txBody>
      </p:sp>
    </p:spTree>
    <p:extLst>
      <p:ext uri="{BB962C8B-B14F-4D97-AF65-F5344CB8AC3E}">
        <p14:creationId xmlns:p14="http://schemas.microsoft.com/office/powerpoint/2010/main" val="409559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Speech and Expression</a:t>
            </a:r>
            <a:endParaRPr lang="en-GB" dirty="0"/>
          </a:p>
        </p:txBody>
      </p:sp>
      <p:sp>
        <p:nvSpPr>
          <p:cNvPr id="3" name="Content Placeholder 2"/>
          <p:cNvSpPr>
            <a:spLocks noGrp="1"/>
          </p:cNvSpPr>
          <p:nvPr>
            <p:ph idx="1"/>
          </p:nvPr>
        </p:nvSpPr>
        <p:spPr/>
        <p:txBody>
          <a:bodyPr/>
          <a:lstStyle/>
          <a:p>
            <a:pPr marL="0" indent="0">
              <a:buNone/>
            </a:pPr>
            <a:endParaRPr lang="en-GB" b="1" dirty="0"/>
          </a:p>
          <a:p>
            <a:pPr marL="0" indent="0">
              <a:buNone/>
            </a:pPr>
            <a:endParaRPr lang="en-GB" b="1" dirty="0"/>
          </a:p>
          <a:p>
            <a:pPr marL="0" indent="0">
              <a:buNone/>
            </a:pPr>
            <a:endParaRPr lang="en-GB" b="1" dirty="0"/>
          </a:p>
          <a:p>
            <a:pPr marL="0" indent="0">
              <a:buNone/>
            </a:pPr>
            <a:r>
              <a:rPr lang="en-GB" b="1" dirty="0"/>
              <a:t>ONCE FREEDOM OF EXPRESSION IS LOST, ALL OTHER FREEDOMS FALL.</a:t>
            </a:r>
            <a:endParaRPr lang="en-GB" dirty="0"/>
          </a:p>
          <a:p>
            <a:endParaRPr lang="en-GB" dirty="0"/>
          </a:p>
        </p:txBody>
      </p:sp>
    </p:spTree>
    <p:extLst>
      <p:ext uri="{BB962C8B-B14F-4D97-AF65-F5344CB8AC3E}">
        <p14:creationId xmlns:p14="http://schemas.microsoft.com/office/powerpoint/2010/main" val="1889338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Limitations on Freedom of Expression</a:t>
            </a:r>
            <a:br>
              <a:rPr lang="en-GB" dirty="0"/>
            </a:b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i="1" dirty="0"/>
              <a:t>When free speech can be restricted</a:t>
            </a:r>
            <a:endParaRPr lang="en-GB" dirty="0"/>
          </a:p>
          <a:p>
            <a:r>
              <a:rPr lang="en-GB" i="1" dirty="0"/>
              <a:t>Free speech and the right to freedom of expression applies to ideas of all kinds including those that may be deeply offensive. But it comes with responsibilities and we believe it can be legitimately restricted.         </a:t>
            </a:r>
          </a:p>
          <a:p>
            <a:r>
              <a:rPr lang="en-GB" i="1" dirty="0"/>
              <a:t> In certain circumstances free speech and freedom of expression can be restricted.                                                                                                                                      Governments have an obligation to prohibit hate speech and incitement. And restrictions can also be justified if they protect specific public interest or the rights and reputations of others.                               </a:t>
            </a:r>
          </a:p>
          <a:p>
            <a:r>
              <a:rPr lang="en-GB" i="1" dirty="0"/>
              <a:t>Any restrictions on free speech and freedom of expression must be set out in laws that must in turn be clear and concise so everyone can understand them.                                                                                     </a:t>
            </a:r>
          </a:p>
          <a:p>
            <a:r>
              <a:rPr lang="en-GB" i="1" dirty="0"/>
              <a:t>People imposing the restrictions (whether they are governments, employers or anyone else) must be able to demonstrate the need for them, and they must be proportionate.                                                                       </a:t>
            </a:r>
          </a:p>
          <a:p>
            <a:r>
              <a:rPr lang="en-GB" i="1" dirty="0"/>
              <a:t>All of this has to be backed up by safeguards to stop the abuse of these restrictions and incorporate a proper appeals process.         </a:t>
            </a:r>
          </a:p>
          <a:p>
            <a:pPr marL="0" indent="0" algn="ctr">
              <a:buNone/>
            </a:pPr>
            <a:r>
              <a:rPr lang="en-GB" dirty="0"/>
              <a:t>										Amnesty</a:t>
            </a:r>
          </a:p>
          <a:p>
            <a:endParaRPr lang="en-GB" dirty="0"/>
          </a:p>
        </p:txBody>
      </p:sp>
    </p:spTree>
    <p:extLst>
      <p:ext uri="{BB962C8B-B14F-4D97-AF65-F5344CB8AC3E}">
        <p14:creationId xmlns:p14="http://schemas.microsoft.com/office/powerpoint/2010/main" val="1389791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Limitations on Freedom of Expression</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b="1" i="1" dirty="0"/>
              <a:t>...and when it can't</a:t>
            </a:r>
            <a:endParaRPr lang="en-GB" dirty="0"/>
          </a:p>
          <a:p>
            <a:pPr marL="0" indent="0">
              <a:buNone/>
            </a:pPr>
            <a:r>
              <a:rPr lang="en-GB" i="1" dirty="0"/>
              <a:t>Restrictions that do not comply with all these conditions violate freedom of expression.</a:t>
            </a:r>
            <a:endParaRPr lang="en-GB" dirty="0"/>
          </a:p>
          <a:p>
            <a:pPr marL="0" indent="0" algn="r">
              <a:buNone/>
            </a:pPr>
            <a:r>
              <a:rPr lang="en-GB" dirty="0"/>
              <a:t>										Amnesty</a:t>
            </a:r>
          </a:p>
          <a:p>
            <a:endParaRPr lang="en-GB" dirty="0"/>
          </a:p>
        </p:txBody>
      </p:sp>
    </p:spTree>
    <p:extLst>
      <p:ext uri="{BB962C8B-B14F-4D97-AF65-F5344CB8AC3E}">
        <p14:creationId xmlns:p14="http://schemas.microsoft.com/office/powerpoint/2010/main" val="2645616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Limitations on Freedom of Expression</a:t>
            </a:r>
            <a:br>
              <a:rPr lang="en-GB" dirty="0"/>
            </a:br>
            <a:endParaRPr lang="en-GB" dirty="0"/>
          </a:p>
        </p:txBody>
      </p:sp>
      <p:sp>
        <p:nvSpPr>
          <p:cNvPr id="3" name="Content Placeholder 2"/>
          <p:cNvSpPr>
            <a:spLocks noGrp="1"/>
          </p:cNvSpPr>
          <p:nvPr>
            <p:ph idx="1"/>
          </p:nvPr>
        </p:nvSpPr>
        <p:spPr/>
        <p:txBody>
          <a:bodyPr/>
          <a:lstStyle/>
          <a:p>
            <a:pPr marL="0" indent="0">
              <a:buNone/>
            </a:pPr>
            <a:r>
              <a:rPr lang="en-GB" b="1" i="1" dirty="0"/>
              <a:t>Rights and responsibilities</a:t>
            </a:r>
            <a:endParaRPr lang="en-GB" dirty="0"/>
          </a:p>
          <a:p>
            <a:r>
              <a:rPr lang="en-GB" i="1" dirty="0"/>
              <a:t>Free speech is one of our most important rights and one of the most misunderstood.</a:t>
            </a:r>
            <a:endParaRPr lang="en-GB" dirty="0"/>
          </a:p>
          <a:p>
            <a:r>
              <a:rPr lang="en-GB" i="1" dirty="0"/>
              <a:t>Use your free speech to speak out for those that are denied theirs. But use it responsibly: it is a powerful thing.</a:t>
            </a:r>
            <a:endParaRPr lang="en-GB" dirty="0"/>
          </a:p>
          <a:p>
            <a:pPr marL="0" indent="0">
              <a:buNone/>
            </a:pPr>
            <a:r>
              <a:rPr lang="en-GB" dirty="0"/>
              <a:t>									Amnesty</a:t>
            </a:r>
          </a:p>
        </p:txBody>
      </p:sp>
    </p:spTree>
    <p:extLst>
      <p:ext uri="{BB962C8B-B14F-4D97-AF65-F5344CB8AC3E}">
        <p14:creationId xmlns:p14="http://schemas.microsoft.com/office/powerpoint/2010/main" val="3518213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Expression and the </a:t>
            </a:r>
            <a:br>
              <a:rPr lang="en-GB" b="1" dirty="0"/>
            </a:br>
            <a:r>
              <a:rPr lang="en-GB" b="1" dirty="0"/>
              <a:t>Right to be Safe</a:t>
            </a:r>
          </a:p>
        </p:txBody>
      </p:sp>
      <p:sp>
        <p:nvSpPr>
          <p:cNvPr id="3" name="Content Placeholder 2"/>
          <p:cNvSpPr>
            <a:spLocks noGrp="1"/>
          </p:cNvSpPr>
          <p:nvPr>
            <p:ph idx="1"/>
          </p:nvPr>
        </p:nvSpPr>
        <p:spPr/>
        <p:txBody>
          <a:bodyPr/>
          <a:lstStyle/>
          <a:p>
            <a:pPr marL="0" indent="0" algn="ctr">
              <a:buNone/>
            </a:pPr>
            <a:r>
              <a:rPr lang="en-GB" b="1" dirty="0"/>
              <a:t>Activity 1</a:t>
            </a:r>
          </a:p>
          <a:p>
            <a:pPr marL="0" indent="0" algn="ctr">
              <a:buNone/>
            </a:pPr>
            <a:endParaRPr lang="en-GB" dirty="0"/>
          </a:p>
          <a:p>
            <a:pPr marL="0" indent="0" algn="ctr">
              <a:buNone/>
            </a:pPr>
            <a:r>
              <a:rPr lang="en-GB" b="1" i="1" dirty="0"/>
              <a:t>There should be no laws to limit freedom of speech.</a:t>
            </a:r>
            <a:endParaRPr lang="en-GB" i="1" dirty="0"/>
          </a:p>
          <a:p>
            <a:pPr marL="0" indent="0">
              <a:buNone/>
            </a:pPr>
            <a:endParaRPr lang="en-GB" dirty="0"/>
          </a:p>
          <a:p>
            <a:pPr marL="0" indent="0">
              <a:buNone/>
            </a:pPr>
            <a:r>
              <a:rPr lang="en-GB" dirty="0"/>
              <a:t>Class debate – half of the class support the above statement and the other half oppose. </a:t>
            </a:r>
          </a:p>
          <a:p>
            <a:endParaRPr lang="en-GB" dirty="0"/>
          </a:p>
        </p:txBody>
      </p:sp>
    </p:spTree>
    <p:extLst>
      <p:ext uri="{BB962C8B-B14F-4D97-AF65-F5344CB8AC3E}">
        <p14:creationId xmlns:p14="http://schemas.microsoft.com/office/powerpoint/2010/main" val="798871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1146</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Freedom of Expression and the Right to be Safe</vt:lpstr>
      <vt:lpstr>Freedom of Speech and Expression </vt:lpstr>
      <vt:lpstr>Freedom of Speech and Expression</vt:lpstr>
      <vt:lpstr>Freedom of Speech and Expression</vt:lpstr>
      <vt:lpstr>Freedom of Speech and Expression</vt:lpstr>
      <vt:lpstr>Limitations on Freedom of Expression </vt:lpstr>
      <vt:lpstr>Limitations on Freedom of Expression </vt:lpstr>
      <vt:lpstr>Limitations on Freedom of Expression </vt:lpstr>
      <vt:lpstr>Freedom of Expression and the  Right to be Safe</vt:lpstr>
      <vt:lpstr>Antisemitism and Islamophobia </vt:lpstr>
      <vt:lpstr>Antisemitism and Islamophobia- definitions</vt:lpstr>
      <vt:lpstr>Antisemitism and Islamophobia- definitions</vt:lpstr>
      <vt:lpstr>Antisemitism and Islamophobia - Examples 1  Islamophobia</vt:lpstr>
      <vt:lpstr>Antisemitism and Islamophobia - Examples 1  Islamophobia </vt:lpstr>
      <vt:lpstr>Antisemitism and Islamophobia - Examples 1  Islamophobia </vt:lpstr>
      <vt:lpstr>Antisemitism and Islamophobia - Examples 2  Antisemitism </vt:lpstr>
      <vt:lpstr>Antisemitism and Islamophobia - Examples 2  Antisemitism</vt:lpstr>
      <vt:lpstr>Antisemitism and Islamophobia - Examples 2  Antisemitism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of Expression and the Right to be Safe</dc:title>
  <dc:creator>user</dc:creator>
  <cp:lastModifiedBy>V. McGraw</cp:lastModifiedBy>
  <cp:revision>8</cp:revision>
  <dcterms:created xsi:type="dcterms:W3CDTF">2016-07-31T21:00:01Z</dcterms:created>
  <dcterms:modified xsi:type="dcterms:W3CDTF">2019-02-04T16:50:52Z</dcterms:modified>
</cp:coreProperties>
</file>